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C538A-8E2C-4E79-BE1F-6339A12A5A78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842BE-F9B6-4944-B09E-84F2A2D32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93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842BE-F9B6-4944-B09E-84F2A2D3254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48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52A2FA6-2CC5-4D59-9116-60E9EA94AA19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BB1E168-F453-4BF7-B075-58700FFC989B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2FA6-2CC5-4D59-9116-60E9EA94AA19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E168-F453-4BF7-B075-58700FFC98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2FA6-2CC5-4D59-9116-60E9EA94AA19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E168-F453-4BF7-B075-58700FFC98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2FA6-2CC5-4D59-9116-60E9EA94AA19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E168-F453-4BF7-B075-58700FFC98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2FA6-2CC5-4D59-9116-60E9EA94AA19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E168-F453-4BF7-B075-58700FFC98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2FA6-2CC5-4D59-9116-60E9EA94AA19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E168-F453-4BF7-B075-58700FFC98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2FA6-2CC5-4D59-9116-60E9EA94AA19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E168-F453-4BF7-B075-58700FFC98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2FA6-2CC5-4D59-9116-60E9EA94AA19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E168-F453-4BF7-B075-58700FFC98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2FA6-2CC5-4D59-9116-60E9EA94AA19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E168-F453-4BF7-B075-58700FFC98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2FA6-2CC5-4D59-9116-60E9EA94AA19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E168-F453-4BF7-B075-58700FFC989B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2FA6-2CC5-4D59-9116-60E9EA94AA19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1E168-F453-4BF7-B075-58700FFC98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52A2FA6-2CC5-4D59-9116-60E9EA94AA19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BB1E168-F453-4BF7-B075-58700FFC98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420888"/>
            <a:ext cx="3313355" cy="2520280"/>
          </a:xfrm>
        </p:spPr>
        <p:txBody>
          <a:bodyPr>
            <a:noAutofit/>
          </a:bodyPr>
          <a:lstStyle/>
          <a:p>
            <a:r>
              <a:rPr lang="ru-RU" sz="4800" dirty="0" smtClean="0"/>
              <a:t>Как написать письмо?</a:t>
            </a:r>
            <a:endParaRPr lang="ru-RU" sz="4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716016" y="5380361"/>
            <a:ext cx="3456384" cy="64807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Выполнила: Савельева Л.В.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://vector-master.ru/wp-content/uploads/2015/03/avatar-213949-201210160747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1631091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1950665" cy="288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13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4032566" cy="72008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94C600"/>
                </a:solidFill>
                <a:ea typeface="+mn-ea"/>
                <a:cs typeface="+mn-cs"/>
              </a:rPr>
              <a:t>Healthy </a:t>
            </a:r>
            <a:r>
              <a:rPr lang="en-US" dirty="0" smtClean="0">
                <a:solidFill>
                  <a:srgbClr val="94C600"/>
                </a:solidFill>
                <a:ea typeface="+mn-ea"/>
                <a:cs typeface="+mn-cs"/>
              </a:rPr>
              <a:t>lifestyle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998688"/>
            <a:ext cx="5059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To eat healthy food, 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a lot of fresh fruit and vegetables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510"/>
            <a:ext cx="3240359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33" y="3451194"/>
            <a:ext cx="5256584" cy="307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4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836712"/>
            <a:ext cx="7024744" cy="1143000"/>
          </a:xfrm>
        </p:spPr>
        <p:txBody>
          <a:bodyPr/>
          <a:lstStyle/>
          <a:p>
            <a:r>
              <a:rPr lang="en-US" dirty="0">
                <a:solidFill>
                  <a:srgbClr val="94C600"/>
                </a:solidFill>
              </a:rPr>
              <a:t>Healthy lifestyle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492896"/>
            <a:ext cx="6777317" cy="35089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sleep for eight hours every night, to spend less time watching videos or playing computer </a:t>
            </a:r>
            <a:r>
              <a:rPr lang="en-US" dirty="0" smtClean="0"/>
              <a:t>games</a:t>
            </a:r>
          </a:p>
          <a:p>
            <a:r>
              <a:rPr lang="en-US" dirty="0" smtClean="0"/>
              <a:t>To have close friends, to spend free time together with them</a:t>
            </a:r>
          </a:p>
          <a:p>
            <a:r>
              <a:rPr lang="en-US" dirty="0" smtClean="0"/>
              <a:t>To have good habits, to break off bad habits (smoking, drinking much coffee, eating sweets…)</a:t>
            </a:r>
          </a:p>
          <a:p>
            <a:r>
              <a:rPr lang="en-US" dirty="0" smtClean="0"/>
              <a:t>To be more positive!</a:t>
            </a:r>
            <a:endParaRPr lang="en-US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669" y="-171400"/>
            <a:ext cx="378333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7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230425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Письмо должно быть логичным, структурированным и связным. 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Логичность – это последовательные и подробные ответы на все заданные вопросы. Ответы могут быть  в форме повествования, описания или обоснования собственного мнения. Они не должны быть краткими и односложными. 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6942923" cy="2388281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1014" y="5542764"/>
            <a:ext cx="7600157" cy="830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Well – </a:t>
            </a:r>
            <a:r>
              <a:rPr lang="ru-RU" sz="1600" b="1" dirty="0" smtClean="0"/>
              <a:t>хорошо			</a:t>
            </a:r>
            <a:r>
              <a:rPr lang="en-US" sz="1600" b="1" dirty="0" smtClean="0"/>
              <a:t>so -</a:t>
            </a:r>
            <a:r>
              <a:rPr lang="ru-RU" sz="1600" b="1" dirty="0" smtClean="0"/>
              <a:t> итак</a:t>
            </a:r>
            <a:endParaRPr lang="ru-RU" sz="1600" b="1" dirty="0" smtClean="0"/>
          </a:p>
          <a:p>
            <a:r>
              <a:rPr lang="en-US" sz="1600" b="1" dirty="0" smtClean="0"/>
              <a:t>in fact – </a:t>
            </a:r>
            <a:r>
              <a:rPr lang="ru-RU" sz="1600" b="1" dirty="0" smtClean="0"/>
              <a:t>фактически</a:t>
            </a:r>
            <a:r>
              <a:rPr lang="ru-RU" sz="1600" b="1" dirty="0"/>
              <a:t>		</a:t>
            </a:r>
            <a:r>
              <a:rPr lang="en-US" sz="1600" b="1" dirty="0" smtClean="0"/>
              <a:t>for example - </a:t>
            </a:r>
            <a:r>
              <a:rPr lang="ru-RU" sz="1600" b="1" dirty="0" smtClean="0"/>
              <a:t>например</a:t>
            </a:r>
            <a:r>
              <a:rPr lang="en-US" sz="1600" b="1" dirty="0" smtClean="0"/>
              <a:t>, </a:t>
            </a:r>
          </a:p>
          <a:p>
            <a:r>
              <a:rPr lang="en-US" sz="1600" b="1" dirty="0"/>
              <a:t>G</a:t>
            </a:r>
            <a:r>
              <a:rPr lang="en-US" sz="1600" b="1" dirty="0" smtClean="0"/>
              <a:t>uess what?</a:t>
            </a:r>
            <a:r>
              <a:rPr lang="ru-RU" sz="1600" b="1" dirty="0" smtClean="0"/>
              <a:t> – </a:t>
            </a:r>
            <a:r>
              <a:rPr lang="ru-RU" sz="1600" b="1" dirty="0" smtClean="0"/>
              <a:t>Угадай, что? 	</a:t>
            </a:r>
            <a:r>
              <a:rPr lang="en-US" sz="1600" b="1" dirty="0" smtClean="0"/>
              <a:t>Wish me luck!</a:t>
            </a:r>
            <a:r>
              <a:rPr lang="ru-RU" sz="1600" b="1" dirty="0" smtClean="0"/>
              <a:t> - Пожелай мне удачи!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827695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024744" cy="1143000"/>
          </a:xfrm>
        </p:spPr>
        <p:txBody>
          <a:bodyPr/>
          <a:lstStyle/>
          <a:p>
            <a:r>
              <a:rPr lang="ru-RU" dirty="0" smtClean="0"/>
              <a:t>Вопросы собеседнику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060848"/>
            <a:ext cx="6777317" cy="3508977"/>
          </a:xfrm>
        </p:spPr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нимательно прочитайте предложение в конце письма – задания, к которому будете задавать вопросы. </a:t>
            </a:r>
          </a:p>
          <a:p>
            <a:r>
              <a:rPr lang="ru-RU" dirty="0" smtClean="0"/>
              <a:t>Вопросы должны быть разнообразными: </a:t>
            </a:r>
          </a:p>
          <a:p>
            <a:pPr marL="68580" indent="0">
              <a:buNone/>
            </a:pPr>
            <a:r>
              <a:rPr lang="ru-RU" dirty="0" smtClean="0"/>
              <a:t>Где? Куда? Когда? С кем? Сколько? Почему? И т.д.</a:t>
            </a:r>
          </a:p>
        </p:txBody>
      </p:sp>
    </p:spTree>
    <p:extLst>
      <p:ext uri="{BB962C8B-B14F-4D97-AF65-F5344CB8AC3E}">
        <p14:creationId xmlns:p14="http://schemas.microsoft.com/office/powerpoint/2010/main" val="27443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384784" cy="504056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dirty="0" smtClean="0"/>
              <a:t>Завершение письма</a:t>
            </a:r>
            <a:endParaRPr lang="ru-RU" sz="27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84784"/>
            <a:ext cx="7704856" cy="4824536"/>
          </a:xfrm>
        </p:spPr>
        <p:txBody>
          <a:bodyPr>
            <a:normAutofit fontScale="85000" lnSpcReduction="20000"/>
          </a:bodyPr>
          <a:lstStyle/>
          <a:p>
            <a:pPr marL="68580" indent="0" algn="just">
              <a:buNone/>
            </a:pPr>
            <a:r>
              <a:rPr lang="ru-RU" dirty="0"/>
              <a:t>В последнем абзаце объясните, почему вы заканчиваете письмо</a:t>
            </a:r>
            <a:endParaRPr lang="en-US" dirty="0"/>
          </a:p>
          <a:p>
            <a:pPr marL="68580" indent="0" algn="just">
              <a:buNone/>
            </a:pPr>
            <a:endParaRPr lang="en-US" b="1" dirty="0" smtClean="0"/>
          </a:p>
          <a:p>
            <a:r>
              <a:rPr lang="en-US" b="1" dirty="0" smtClean="0"/>
              <a:t>Well</a:t>
            </a:r>
            <a:r>
              <a:rPr lang="en-US" b="1" dirty="0"/>
              <a:t>, I’d better go now as I have to do my homework. </a:t>
            </a:r>
            <a:endParaRPr lang="en-US" b="1" dirty="0" smtClean="0"/>
          </a:p>
          <a:p>
            <a:r>
              <a:rPr lang="en-US" b="1" dirty="0" smtClean="0"/>
              <a:t>Anyway</a:t>
            </a:r>
            <a:r>
              <a:rPr lang="en-US" b="1" dirty="0"/>
              <a:t>, I have to go now because my Mum asked me to help </a:t>
            </a:r>
            <a:r>
              <a:rPr lang="en-US" b="1" dirty="0" smtClean="0"/>
              <a:t>her </a:t>
            </a:r>
            <a:r>
              <a:rPr lang="en-US" b="1" dirty="0"/>
              <a:t>with the washing up. </a:t>
            </a:r>
            <a:endParaRPr lang="en-US" b="1" dirty="0" smtClean="0"/>
          </a:p>
          <a:p>
            <a:r>
              <a:rPr lang="en-US" b="1" dirty="0" smtClean="0"/>
              <a:t>I’ve </a:t>
            </a:r>
            <a:r>
              <a:rPr lang="en-US" b="1" dirty="0"/>
              <a:t>got to go now! It’s time for my </a:t>
            </a:r>
            <a:r>
              <a:rPr lang="en-US" b="1" dirty="0" err="1"/>
              <a:t>favourite</a:t>
            </a:r>
            <a:r>
              <a:rPr lang="en-US" b="1" dirty="0"/>
              <a:t> TV show. </a:t>
            </a:r>
            <a:endParaRPr lang="en-US" b="1" dirty="0"/>
          </a:p>
          <a:p>
            <a:pPr marL="68580" indent="0">
              <a:buNone/>
            </a:pPr>
            <a:endParaRPr lang="en-US" b="1" dirty="0" smtClean="0"/>
          </a:p>
          <a:p>
            <a:pPr marL="68580" indent="0">
              <a:buNone/>
            </a:pPr>
            <a:r>
              <a:rPr lang="en-US" dirty="0" smtClean="0"/>
              <a:t>и </a:t>
            </a:r>
            <a:r>
              <a:rPr lang="en-US" dirty="0" err="1"/>
              <a:t>упомянуть</a:t>
            </a:r>
            <a:r>
              <a:rPr lang="en-US" dirty="0"/>
              <a:t> о </a:t>
            </a:r>
            <a:r>
              <a:rPr lang="en-US" dirty="0" err="1"/>
              <a:t>дальнейших</a:t>
            </a:r>
            <a:r>
              <a:rPr lang="en-US" dirty="0"/>
              <a:t> </a:t>
            </a:r>
            <a:r>
              <a:rPr lang="en-US" dirty="0" err="1"/>
              <a:t>контактах</a:t>
            </a:r>
            <a:r>
              <a:rPr lang="en-US" dirty="0"/>
              <a:t>: </a:t>
            </a: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r>
              <a:rPr lang="en-US" b="1" dirty="0" smtClean="0"/>
              <a:t>Write </a:t>
            </a:r>
            <a:r>
              <a:rPr lang="en-US" b="1" dirty="0"/>
              <a:t>(back) soon! </a:t>
            </a:r>
            <a:endParaRPr lang="en-US" b="1" dirty="0" smtClean="0"/>
          </a:p>
          <a:p>
            <a:r>
              <a:rPr lang="en-US" b="1" dirty="0" smtClean="0"/>
              <a:t>Take </a:t>
            </a:r>
            <a:r>
              <a:rPr lang="en-US" b="1" dirty="0"/>
              <a:t>care and keep in touch! </a:t>
            </a:r>
            <a:endParaRPr lang="en-US" b="1" dirty="0" smtClean="0"/>
          </a:p>
          <a:p>
            <a:r>
              <a:rPr lang="en-US" b="1" dirty="0" smtClean="0"/>
              <a:t>Drop </a:t>
            </a:r>
            <a:r>
              <a:rPr lang="en-US" b="1" dirty="0"/>
              <a:t>me a letter when you can. </a:t>
            </a:r>
            <a:endParaRPr lang="en-US" b="1" dirty="0" smtClean="0"/>
          </a:p>
          <a:p>
            <a:r>
              <a:rPr lang="en-US" b="1" dirty="0" smtClean="0"/>
              <a:t>Hope </a:t>
            </a:r>
            <a:r>
              <a:rPr lang="en-US" b="1" dirty="0"/>
              <a:t>to hear from you soon. </a:t>
            </a:r>
            <a:endParaRPr lang="en-US" b="1" dirty="0" smtClean="0"/>
          </a:p>
          <a:p>
            <a:r>
              <a:rPr lang="en-US" b="1" dirty="0" smtClean="0"/>
              <a:t>I </a:t>
            </a:r>
            <a:r>
              <a:rPr lang="en-US" b="1" dirty="0"/>
              <a:t>can’t wait to hear from you!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71700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710952"/>
          </a:xfrm>
        </p:spPr>
        <p:txBody>
          <a:bodyPr/>
          <a:lstStyle/>
          <a:p>
            <a:pPr algn="ctr"/>
            <a:r>
              <a:rPr lang="ru-RU" dirty="0" smtClean="0"/>
              <a:t>Варианты подписи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7776864" cy="5184576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ru-RU" dirty="0"/>
              <a:t>В конце письма на отдельной строке указывается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завершающая фраза</a:t>
            </a:r>
            <a:r>
              <a:rPr lang="ru-RU" dirty="0" smtClean="0"/>
              <a:t>­-клише</a:t>
            </a:r>
            <a:r>
              <a:rPr lang="ru-RU" dirty="0"/>
              <a:t>, которая зависит от близости </a:t>
            </a:r>
            <a:r>
              <a:rPr lang="ru-RU" dirty="0" smtClean="0"/>
              <a:t>автора </a:t>
            </a:r>
            <a:r>
              <a:rPr lang="ru-RU" dirty="0"/>
              <a:t>и адресата. После нее всегда ставится запятая! Ниже </a:t>
            </a:r>
            <a:r>
              <a:rPr lang="ru-RU" dirty="0" smtClean="0"/>
              <a:t>приводятся </a:t>
            </a:r>
            <a:r>
              <a:rPr lang="ru-RU" dirty="0"/>
              <a:t>возможные варианты от наименее формального 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 </a:t>
            </a:r>
            <a:r>
              <a:rPr lang="ru-RU" dirty="0"/>
              <a:t>более </a:t>
            </a:r>
            <a:r>
              <a:rPr lang="ru-RU" dirty="0" smtClean="0"/>
              <a:t>формальному:</a:t>
            </a:r>
            <a:endParaRPr lang="ru-RU" dirty="0"/>
          </a:p>
          <a:p>
            <a:r>
              <a:rPr lang="ru-RU" b="1" dirty="0" err="1" smtClean="0"/>
              <a:t>Love</a:t>
            </a:r>
            <a:r>
              <a:rPr lang="ru-RU" b="1" dirty="0"/>
              <a:t>, </a:t>
            </a:r>
            <a:r>
              <a:rPr lang="ru-RU" b="1" dirty="0" smtClean="0"/>
              <a:t> </a:t>
            </a:r>
          </a:p>
          <a:p>
            <a:r>
              <a:rPr lang="ru-RU" b="1" dirty="0" err="1" smtClean="0"/>
              <a:t>Lots</a:t>
            </a:r>
            <a:r>
              <a:rPr lang="ru-RU" b="1" dirty="0" smtClean="0"/>
              <a:t> </a:t>
            </a:r>
            <a:r>
              <a:rPr lang="ru-RU" b="1" dirty="0" err="1"/>
              <a:t>of</a:t>
            </a:r>
            <a:r>
              <a:rPr lang="ru-RU" b="1" dirty="0"/>
              <a:t> </a:t>
            </a:r>
            <a:r>
              <a:rPr lang="ru-RU" b="1" dirty="0" err="1"/>
              <a:t>love</a:t>
            </a:r>
            <a:r>
              <a:rPr lang="ru-RU" b="1" dirty="0"/>
              <a:t>, </a:t>
            </a:r>
            <a:endParaRPr lang="ru-RU" b="1" dirty="0" smtClean="0"/>
          </a:p>
          <a:p>
            <a:r>
              <a:rPr lang="ru-RU" b="1" dirty="0" err="1" smtClean="0"/>
              <a:t>All</a:t>
            </a:r>
            <a:r>
              <a:rPr lang="ru-RU" b="1" dirty="0" smtClean="0"/>
              <a:t> </a:t>
            </a:r>
            <a:r>
              <a:rPr lang="ru-RU" b="1" dirty="0" err="1"/>
              <a:t>my</a:t>
            </a:r>
            <a:r>
              <a:rPr lang="ru-RU" b="1" dirty="0"/>
              <a:t> </a:t>
            </a:r>
            <a:r>
              <a:rPr lang="ru-RU" b="1" dirty="0" err="1"/>
              <a:t>love</a:t>
            </a:r>
            <a:r>
              <a:rPr lang="ru-RU" b="1" dirty="0"/>
              <a:t>, </a:t>
            </a:r>
            <a:endParaRPr lang="ru-RU" b="1" dirty="0" smtClean="0"/>
          </a:p>
          <a:p>
            <a:r>
              <a:rPr lang="ru-RU" b="1" dirty="0" err="1" smtClean="0"/>
              <a:t>All</a:t>
            </a:r>
            <a:r>
              <a:rPr lang="ru-RU" b="1" dirty="0" smtClean="0"/>
              <a:t> </a:t>
            </a:r>
            <a:r>
              <a:rPr lang="ru-RU" b="1" dirty="0" err="1"/>
              <a:t>the</a:t>
            </a:r>
            <a:r>
              <a:rPr lang="ru-RU" b="1" dirty="0"/>
              <a:t> </a:t>
            </a:r>
            <a:r>
              <a:rPr lang="ru-RU" b="1" dirty="0" err="1"/>
              <a:t>best</a:t>
            </a:r>
            <a:r>
              <a:rPr lang="ru-RU" b="1" dirty="0"/>
              <a:t>, </a:t>
            </a:r>
            <a:endParaRPr lang="ru-RU" b="1" dirty="0" smtClean="0"/>
          </a:p>
          <a:p>
            <a:r>
              <a:rPr lang="ru-RU" b="1" dirty="0" err="1" smtClean="0"/>
              <a:t>Best</a:t>
            </a:r>
            <a:r>
              <a:rPr lang="ru-RU" b="1" dirty="0" smtClean="0"/>
              <a:t> </a:t>
            </a:r>
            <a:r>
              <a:rPr lang="ru-RU" b="1" dirty="0" err="1"/>
              <a:t>wishes</a:t>
            </a:r>
            <a:r>
              <a:rPr lang="ru-RU" b="1" dirty="0"/>
              <a:t>, </a:t>
            </a:r>
            <a:endParaRPr lang="ru-RU" b="1" dirty="0" smtClean="0"/>
          </a:p>
          <a:p>
            <a:r>
              <a:rPr lang="ru-RU" b="1" dirty="0" err="1" smtClean="0"/>
              <a:t>With</a:t>
            </a:r>
            <a:r>
              <a:rPr lang="ru-RU" b="1" dirty="0" smtClean="0"/>
              <a:t> </a:t>
            </a:r>
            <a:r>
              <a:rPr lang="ru-RU" b="1" dirty="0" err="1"/>
              <a:t>best</a:t>
            </a:r>
            <a:r>
              <a:rPr lang="ru-RU" b="1" dirty="0"/>
              <a:t> </a:t>
            </a:r>
            <a:r>
              <a:rPr lang="ru-RU" b="1" dirty="0" err="1"/>
              <a:t>wishes</a:t>
            </a:r>
            <a:r>
              <a:rPr lang="ru-RU" b="1" dirty="0"/>
              <a:t>, </a:t>
            </a:r>
            <a:endParaRPr lang="ru-RU" b="1" dirty="0" smtClean="0"/>
          </a:p>
          <a:p>
            <a:r>
              <a:rPr lang="ru-RU" b="1" dirty="0" err="1" smtClean="0"/>
              <a:t>Yours</a:t>
            </a:r>
            <a:r>
              <a:rPr lang="ru-RU" dirty="0"/>
              <a:t>, </a:t>
            </a:r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 smtClean="0"/>
              <a:t>На </a:t>
            </a:r>
            <a:r>
              <a:rPr lang="ru-RU" dirty="0"/>
              <a:t>следующей строке (через строчку) под завершающей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фразой указывается имя автора (без фамилии!). Например: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err="1" smtClean="0"/>
              <a:t>Andy</a:t>
            </a:r>
            <a:r>
              <a:rPr lang="ru-RU" b="1" dirty="0" smtClean="0"/>
              <a:t> </a:t>
            </a:r>
            <a:r>
              <a:rPr lang="ru-RU" dirty="0"/>
              <a:t>или </a:t>
            </a:r>
            <a:r>
              <a:rPr lang="ru-RU" b="1" dirty="0" err="1"/>
              <a:t>Kate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75401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28" y="1052736"/>
            <a:ext cx="7024744" cy="14779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Применив данные правила и советы, вы обязательно напишете отличное письмо!</a:t>
            </a:r>
            <a:endParaRPr lang="ru-RU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852936"/>
            <a:ext cx="25717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699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7024744" cy="757888"/>
          </a:xfrm>
        </p:spPr>
        <p:txBody>
          <a:bodyPr/>
          <a:lstStyle/>
          <a:p>
            <a:pPr algn="ctr"/>
            <a:r>
              <a:rPr lang="ru-RU" dirty="0" smtClean="0"/>
              <a:t>Личное письмо: задание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15616" y="2132856"/>
            <a:ext cx="6777317" cy="350897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You have received a letter from your English-speaking pen-friend Olivia who writes:</a:t>
            </a:r>
            <a:endParaRPr lang="ru-RU" dirty="0" smtClean="0"/>
          </a:p>
          <a:p>
            <a:pPr marL="68580" indent="0" algn="just">
              <a:buNone/>
            </a:pPr>
            <a:r>
              <a:rPr lang="en-US" dirty="0" smtClean="0"/>
              <a:t>“I know it’s often cold in Russia in winter. What do you usually do not to catch a cold?</a:t>
            </a:r>
            <a:endParaRPr lang="ru-RU" dirty="0" smtClean="0"/>
          </a:p>
          <a:p>
            <a:pPr marL="68580" indent="0" algn="just">
              <a:buNone/>
            </a:pPr>
            <a:r>
              <a:rPr lang="en-US" dirty="0" smtClean="0"/>
              <a:t>What is a healthy lifestyle for you? How can you catch up with the class if you do fall ill? My cousins have come to stay with us for the weekend</a:t>
            </a:r>
            <a:r>
              <a:rPr lang="ru-RU" dirty="0" smtClean="0"/>
              <a:t>.</a:t>
            </a:r>
            <a:r>
              <a:rPr lang="en-US" dirty="0" smtClean="0"/>
              <a:t>”</a:t>
            </a:r>
            <a:endParaRPr lang="ru-RU" dirty="0" smtClean="0"/>
          </a:p>
          <a:p>
            <a:pPr algn="just"/>
            <a:r>
              <a:rPr lang="en-US" dirty="0" smtClean="0"/>
              <a:t>Write a letter to Olivia</a:t>
            </a:r>
            <a:r>
              <a:rPr lang="ru-RU" dirty="0" smtClean="0"/>
              <a:t> </a:t>
            </a:r>
            <a:r>
              <a:rPr lang="en-US" dirty="0" smtClean="0"/>
              <a:t>and answer her 3 questions. Write 100-140 words. </a:t>
            </a:r>
            <a:endParaRPr lang="ru-RU" dirty="0" smtClean="0"/>
          </a:p>
          <a:p>
            <a:pPr marL="6858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88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745152"/>
          </a:xfrm>
        </p:spPr>
        <p:txBody>
          <a:bodyPr/>
          <a:lstStyle/>
          <a:p>
            <a:pPr algn="ctr"/>
            <a:r>
              <a:rPr lang="ru-RU" dirty="0" smtClean="0"/>
              <a:t>Оформление письма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632848" cy="554461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600" dirty="0" smtClean="0"/>
              <a:t>Обращение начинается с </a:t>
            </a:r>
            <a:r>
              <a:rPr lang="en-US" sz="2600" dirty="0" smtClean="0"/>
              <a:t>Dear</a:t>
            </a:r>
            <a:r>
              <a:rPr lang="ru-RU" sz="2600" dirty="0" smtClean="0"/>
              <a:t>, к которому добавляется имя. </a:t>
            </a:r>
            <a:endParaRPr lang="ru-RU" sz="2600" dirty="0"/>
          </a:p>
          <a:p>
            <a:pPr algn="just"/>
            <a:r>
              <a:rPr lang="ru-RU" sz="2600" dirty="0" smtClean="0"/>
              <a:t>Обращение пишется на левой стороне без отступа на красную строку.</a:t>
            </a:r>
          </a:p>
          <a:p>
            <a:pPr algn="just"/>
            <a:r>
              <a:rPr lang="ru-RU" sz="2600" dirty="0" smtClean="0"/>
              <a:t>После обращения не забудь поставить запятую.</a:t>
            </a:r>
          </a:p>
          <a:p>
            <a:pPr algn="just"/>
            <a:r>
              <a:rPr lang="ru-RU" sz="2600" dirty="0"/>
              <a:t>Разделите текст письма на несколько логических абзацев, каждый из которых начните с </a:t>
            </a:r>
            <a:r>
              <a:rPr lang="ru-RU" sz="2600" dirty="0" smtClean="0"/>
              <a:t>красной строки.</a:t>
            </a:r>
          </a:p>
          <a:p>
            <a:pPr algn="just"/>
            <a:r>
              <a:rPr lang="ru-RU" sz="2600" dirty="0" smtClean="0"/>
              <a:t>1. В </a:t>
            </a:r>
            <a:r>
              <a:rPr lang="ru-RU" sz="2600" dirty="0"/>
              <a:t>первом абзаце вам следует поблагодарить своего друга за его </a:t>
            </a:r>
            <a:r>
              <a:rPr lang="ru-RU" sz="2600" dirty="0" smtClean="0"/>
              <a:t>письмо.</a:t>
            </a:r>
            <a:r>
              <a:rPr lang="ru-RU" sz="2600" dirty="0"/>
              <a:t> Вы можете также извиниться за то, что не писали </a:t>
            </a:r>
            <a:r>
              <a:rPr lang="ru-RU" sz="2600" dirty="0" smtClean="0"/>
              <a:t>раньше </a:t>
            </a:r>
            <a:r>
              <a:rPr lang="ru-RU" sz="2600" dirty="0"/>
              <a:t>и/или упомянуть какой-либо факт из полученного </a:t>
            </a:r>
            <a:r>
              <a:rPr lang="ru-RU" sz="2600" dirty="0" smtClean="0"/>
              <a:t>письма.</a:t>
            </a:r>
          </a:p>
          <a:p>
            <a:pPr algn="just"/>
            <a:r>
              <a:rPr lang="ru-RU" sz="2600" dirty="0"/>
              <a:t>2. </a:t>
            </a:r>
            <a:r>
              <a:rPr lang="ru-RU" sz="2600" dirty="0" smtClean="0"/>
              <a:t>В основной части </a:t>
            </a:r>
            <a:r>
              <a:rPr lang="ru-RU" sz="2600" dirty="0"/>
              <a:t>письма </a:t>
            </a:r>
            <a:r>
              <a:rPr lang="ru-RU" sz="2600" dirty="0" smtClean="0"/>
              <a:t>вы должны дать развернутые ответы на три вопроса, указанные в задании. Не </a:t>
            </a:r>
            <a:r>
              <a:rPr lang="ru-RU" sz="2600" dirty="0"/>
              <a:t>забудьте задать необходимые </a:t>
            </a:r>
            <a:r>
              <a:rPr lang="ru-RU" sz="2600" dirty="0" smtClean="0"/>
              <a:t>вопросы, которые следует выделить в отдельный абзац.</a:t>
            </a:r>
          </a:p>
          <a:p>
            <a:pPr algn="just"/>
            <a:r>
              <a:rPr lang="ru-RU" sz="2600" dirty="0"/>
              <a:t>3. В </a:t>
            </a:r>
            <a:r>
              <a:rPr lang="ru-RU" sz="2600" dirty="0" smtClean="0"/>
              <a:t>последнем абзаце объясните</a:t>
            </a:r>
            <a:r>
              <a:rPr lang="ru-RU" sz="2600" dirty="0"/>
              <a:t>, почему вы заканчиваете </a:t>
            </a:r>
            <a:r>
              <a:rPr lang="ru-RU" sz="2600" dirty="0" smtClean="0"/>
              <a:t>письмо и </a:t>
            </a:r>
            <a:r>
              <a:rPr lang="ru-RU" sz="2600" dirty="0"/>
              <a:t>упомяните о дальнейших </a:t>
            </a:r>
            <a:r>
              <a:rPr lang="ru-RU" sz="2600" dirty="0" smtClean="0"/>
              <a:t>контактах. </a:t>
            </a:r>
            <a:r>
              <a:rPr lang="ru-RU" sz="2600" dirty="0"/>
              <a:t>В конце письма на отдельной строке указывается завершающая </a:t>
            </a:r>
            <a:r>
              <a:rPr lang="ru-RU" sz="2600" dirty="0" smtClean="0"/>
              <a:t>фраза-клише</a:t>
            </a:r>
            <a:r>
              <a:rPr lang="ru-RU" sz="2600" dirty="0"/>
              <a:t>.</a:t>
            </a:r>
            <a:r>
              <a:rPr lang="ru-RU" sz="2600" dirty="0" smtClean="0"/>
              <a:t> После </a:t>
            </a:r>
            <a:r>
              <a:rPr lang="ru-RU" sz="2600" dirty="0"/>
              <a:t>нее всегда ставится запятая</a:t>
            </a:r>
            <a:r>
              <a:rPr lang="ru-RU" sz="2600" dirty="0" smtClean="0"/>
              <a:t>! </a:t>
            </a:r>
          </a:p>
          <a:p>
            <a:pPr algn="just"/>
            <a:r>
              <a:rPr lang="ru-RU" sz="2600" dirty="0" smtClean="0"/>
              <a:t>На </a:t>
            </a:r>
            <a:r>
              <a:rPr lang="ru-RU" sz="2600" dirty="0"/>
              <a:t>следующей строке под завершающей фразой указывается имя автора (без фамилии</a:t>
            </a:r>
            <a:r>
              <a:rPr lang="ru-RU" sz="2600" dirty="0" smtClean="0"/>
              <a:t>!).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8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Написание адреса и даты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700808"/>
            <a:ext cx="7272924" cy="4131821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/>
              <a:t>квартира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номер дома, название улицы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город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страна</a:t>
            </a:r>
          </a:p>
          <a:p>
            <a:pPr marL="68580" indent="0" algn="r">
              <a:buNone/>
            </a:pPr>
            <a:r>
              <a:rPr lang="ru-RU" dirty="0" smtClean="0"/>
              <a:t>дата</a:t>
            </a:r>
          </a:p>
          <a:p>
            <a:pPr algn="r"/>
            <a:endParaRPr lang="ru-RU" dirty="0" smtClean="0"/>
          </a:p>
          <a:p>
            <a:pPr algn="r"/>
            <a:r>
              <a:rPr lang="fi-FI" dirty="0"/>
              <a:t>13 Ostozhenka street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Moscow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Russia</a:t>
            </a:r>
            <a:r>
              <a:rPr lang="fi-FI" dirty="0"/>
              <a:t/>
            </a:r>
            <a:br>
              <a:rPr lang="fi-FI" dirty="0"/>
            </a:br>
            <a:r>
              <a:rPr lang="en-US" dirty="0"/>
              <a:t>June 4th, </a:t>
            </a:r>
            <a:r>
              <a:rPr lang="en-US" dirty="0" smtClean="0"/>
              <a:t>201</a:t>
            </a:r>
            <a:r>
              <a:rPr lang="ru-RU" dirty="0" smtClean="0"/>
              <a:t>8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4 June </a:t>
            </a:r>
            <a:r>
              <a:rPr lang="en-US" dirty="0" smtClean="0"/>
              <a:t>201</a:t>
            </a:r>
            <a:r>
              <a:rPr lang="ru-RU" dirty="0" smtClean="0"/>
              <a:t>8</a:t>
            </a:r>
            <a:r>
              <a:rPr lang="en-US" dirty="0" smtClean="0"/>
              <a:t> </a:t>
            </a:r>
            <a:endParaRPr lang="ru-RU" dirty="0" smtClean="0"/>
          </a:p>
          <a:p>
            <a:pPr marL="68580" indent="0" algn="r">
              <a:buNone/>
            </a:pPr>
            <a:r>
              <a:rPr lang="ru-RU" dirty="0" smtClean="0"/>
              <a:t>04</a:t>
            </a:r>
            <a:r>
              <a:rPr lang="en-US" dirty="0" smtClean="0"/>
              <a:t>/0</a:t>
            </a:r>
            <a:r>
              <a:rPr lang="ru-RU" dirty="0" smtClean="0"/>
              <a:t>7</a:t>
            </a:r>
            <a:r>
              <a:rPr lang="en-US" dirty="0" smtClean="0"/>
              <a:t>/201</a:t>
            </a:r>
            <a:r>
              <a:rPr lang="ru-RU" dirty="0" smtClean="0"/>
              <a:t>8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04.</a:t>
            </a:r>
            <a:r>
              <a:rPr lang="en-US" dirty="0" smtClean="0"/>
              <a:t>0</a:t>
            </a:r>
            <a:r>
              <a:rPr lang="ru-RU" dirty="0" smtClean="0"/>
              <a:t>7</a:t>
            </a:r>
            <a:r>
              <a:rPr lang="en-US" dirty="0" smtClean="0"/>
              <a:t>.201</a:t>
            </a:r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8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/>
          <a:lstStyle/>
          <a:p>
            <a:pPr algn="ctr"/>
            <a:r>
              <a:rPr lang="ru-RU" dirty="0" smtClean="0"/>
              <a:t>Варианты обращения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Dear Tim,</a:t>
            </a:r>
          </a:p>
          <a:p>
            <a:r>
              <a:rPr lang="en-US" sz="2800" dirty="0"/>
              <a:t>Dear Rebecca</a:t>
            </a:r>
            <a:r>
              <a:rPr lang="en-US" sz="2800" dirty="0" smtClean="0"/>
              <a:t>,</a:t>
            </a:r>
            <a:endParaRPr lang="ru-RU" sz="2800" dirty="0" smtClean="0"/>
          </a:p>
          <a:p>
            <a:r>
              <a:rPr lang="en-US" sz="2800" dirty="0" smtClean="0"/>
              <a:t>My dear  Tom, 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arling Mary,</a:t>
            </a:r>
          </a:p>
          <a:p>
            <a:r>
              <a:rPr lang="en-US" sz="2800" dirty="0" smtClean="0"/>
              <a:t>My dearest Olivia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9332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024744" cy="757888"/>
          </a:xfrm>
        </p:spPr>
        <p:txBody>
          <a:bodyPr>
            <a:normAutofit/>
          </a:bodyPr>
          <a:lstStyle/>
          <a:p>
            <a:r>
              <a:rPr lang="ru-RU" dirty="0" smtClean="0"/>
              <a:t>Начальные фразы письма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7416824" cy="5256584"/>
          </a:xfrm>
        </p:spPr>
        <p:txBody>
          <a:bodyPr>
            <a:normAutofit fontScale="70000" lnSpcReduction="20000"/>
          </a:bodyPr>
          <a:lstStyle/>
          <a:p>
            <a:pPr marL="0">
              <a:spcBef>
                <a:spcPts val="0"/>
              </a:spcBef>
            </a:pPr>
            <a:r>
              <a:rPr lang="ru-RU" dirty="0"/>
              <a:t>В первом абзаце вам следует поблагодарить своего друга за его письмо</a:t>
            </a:r>
            <a:r>
              <a:rPr lang="ru-RU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Thanks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(a lot) for your (last) letter.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Your last letter was a real surprise.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 was glad to get your letter.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It was great to hear from you! / It was great to hear that… / I was happy to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hear…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dirty="0" smtClean="0"/>
              <a:t>Вы </a:t>
            </a:r>
            <a:r>
              <a:rPr lang="ru-RU" dirty="0"/>
              <a:t>можете также извиниться за то, что не писали </a:t>
            </a:r>
            <a:r>
              <a:rPr lang="ru-RU" dirty="0" smtClean="0"/>
              <a:t>раньше:</a:t>
            </a:r>
          </a:p>
          <a:p>
            <a:pPr marL="0">
              <a:spcBef>
                <a:spcPts val="0"/>
              </a:spcBef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Sorry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 haven’t written for so long but …/ Sorry I haven’t been in touch for so long.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I’m sorry I haven’t answered earlier but I was really busy with my school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dirty="0" smtClean="0"/>
              <a:t>и/или </a:t>
            </a:r>
            <a:r>
              <a:rPr lang="ru-RU" dirty="0"/>
              <a:t>упомянуть какой-либо факт из </a:t>
            </a:r>
            <a:r>
              <a:rPr lang="ru-RU" dirty="0" smtClean="0"/>
              <a:t>полученного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письма: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I’m glad you passed your History test!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Sounds like you had a great time in London!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Great news about your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…!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7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9628" y="116632"/>
            <a:ext cx="7024744" cy="2952328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Обычно эта часть состоит из двух </a:t>
            </a:r>
            <a:r>
              <a:rPr lang="ru-RU" sz="2000" dirty="0" smtClean="0">
                <a:solidFill>
                  <a:schemeClr val="tx1"/>
                </a:solidFill>
              </a:rPr>
              <a:t>абзацев. В первом абзаце следует отвечать на вопросы, которые задал в своем письме ваш англоговорящий друг. Все они заданы на общую тему, которую вам следует выявить. Во </a:t>
            </a:r>
            <a:r>
              <a:rPr lang="ru-RU" sz="2000" dirty="0">
                <a:solidFill>
                  <a:schemeClr val="tx1"/>
                </a:solidFill>
              </a:rPr>
              <a:t>втором </a:t>
            </a:r>
            <a:r>
              <a:rPr lang="ru-RU" sz="2000" dirty="0" smtClean="0">
                <a:solidFill>
                  <a:schemeClr val="tx1"/>
                </a:solidFill>
              </a:rPr>
              <a:t>абзаце вы задаете </a:t>
            </a:r>
            <a:r>
              <a:rPr lang="ru-RU" sz="2000" dirty="0">
                <a:solidFill>
                  <a:schemeClr val="tx1"/>
                </a:solidFill>
              </a:rPr>
              <a:t>вопросы </a:t>
            </a:r>
            <a:r>
              <a:rPr lang="ru-RU" sz="2000" dirty="0" smtClean="0">
                <a:solidFill>
                  <a:schemeClr val="tx1"/>
                </a:solidFill>
              </a:rPr>
              <a:t>собеседнику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99592" y="3212976"/>
            <a:ext cx="3346656" cy="3169528"/>
          </a:xfrm>
        </p:spPr>
        <p:txBody>
          <a:bodyPr>
            <a:normAutofit fontScale="85000" lnSpcReduction="10000"/>
          </a:bodyPr>
          <a:lstStyle/>
          <a:p>
            <a:pPr marL="68580" indent="0" algn="just">
              <a:buNone/>
            </a:pPr>
            <a:r>
              <a:rPr lang="ru-RU" dirty="0" smtClean="0"/>
              <a:t>…</a:t>
            </a:r>
            <a:r>
              <a:rPr lang="en-US" dirty="0" smtClean="0"/>
              <a:t>I know it’s often cold in Russia in winter. What do you usually do not to catch a cold?</a:t>
            </a:r>
            <a:endParaRPr lang="ru-RU" dirty="0" smtClean="0"/>
          </a:p>
          <a:p>
            <a:pPr marL="68580" indent="0" algn="just">
              <a:buNone/>
            </a:pPr>
            <a:r>
              <a:rPr lang="en-US" dirty="0" smtClean="0"/>
              <a:t>What is a healthy lifestyle for you? How can you catch up with the class if you do fall ill? My cousins have come to stay with us for the weekend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4008" y="3212976"/>
            <a:ext cx="3455240" cy="3169527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dirty="0" smtClean="0"/>
              <a:t>…Я знаю, что в России часто бывает холодно зимой. Что ты обычно делаешь, чтобы не простудиться? </a:t>
            </a:r>
          </a:p>
          <a:p>
            <a:pPr marL="68580" indent="0">
              <a:buNone/>
            </a:pPr>
            <a:r>
              <a:rPr lang="ru-RU" dirty="0" smtClean="0"/>
              <a:t>Что значит для тебя здоровый образ жизни? Как ты догоняешь класс после болезни? К нам на выходные приехали мои кузины…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399895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Основная часть</a:t>
            </a:r>
            <a:endParaRPr lang="ru-RU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24744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Основная часть</a:t>
            </a:r>
            <a:br>
              <a:rPr lang="ru-RU" dirty="0" smtClean="0"/>
            </a:br>
            <a:r>
              <a:rPr lang="ru-RU" sz="3100" dirty="0" smtClean="0"/>
              <a:t>Выявление общей темы</a:t>
            </a:r>
            <a:endParaRPr lang="ru-RU" sz="31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You asked me to tell you about what I usually do to be healthy in winter. Well, I can say that…</a:t>
            </a:r>
          </a:p>
          <a:p>
            <a:r>
              <a:rPr lang="en-US" dirty="0"/>
              <a:t> </a:t>
            </a:r>
            <a:r>
              <a:rPr lang="en-US" dirty="0" smtClean="0"/>
              <a:t>In your letter you asked me </a:t>
            </a:r>
            <a:r>
              <a:rPr lang="en-US" dirty="0"/>
              <a:t>what I usually do to be healthy in winter. </a:t>
            </a:r>
            <a:endParaRPr lang="en-US" dirty="0" smtClean="0"/>
          </a:p>
          <a:p>
            <a:r>
              <a:rPr lang="en-US" dirty="0"/>
              <a:t>In your letter you </a:t>
            </a:r>
            <a:r>
              <a:rPr lang="en-US" dirty="0" smtClean="0"/>
              <a:t>would like to know what I am </a:t>
            </a:r>
            <a:r>
              <a:rPr lang="en-US" dirty="0"/>
              <a:t>usually </a:t>
            </a:r>
            <a:r>
              <a:rPr lang="en-US" dirty="0" smtClean="0"/>
              <a:t>doing </a:t>
            </a:r>
            <a:r>
              <a:rPr lang="en-US" dirty="0"/>
              <a:t>to be healthy in winter. </a:t>
            </a:r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Ты просила меня рассказать, что я обычно делаю, чтобы быть здоровым зимой. Хорошо, я могу сказать, что…</a:t>
            </a:r>
          </a:p>
          <a:p>
            <a:r>
              <a:rPr lang="ru-RU" dirty="0"/>
              <a:t> </a:t>
            </a:r>
            <a:r>
              <a:rPr lang="ru-RU" dirty="0" smtClean="0"/>
              <a:t>В своем письме ты спрашивала меня, </a:t>
            </a:r>
            <a:r>
              <a:rPr lang="ru-RU" dirty="0"/>
              <a:t>что я обычно делаю, чтобы быть здоровым зимой. </a:t>
            </a:r>
            <a:endParaRPr lang="ru-RU" dirty="0" smtClean="0"/>
          </a:p>
          <a:p>
            <a:r>
              <a:rPr lang="ru-RU" dirty="0" smtClean="0"/>
              <a:t>В своем письме ты хотела знать, </a:t>
            </a:r>
            <a:r>
              <a:rPr lang="ru-RU" dirty="0"/>
              <a:t>что я обычно делаю, чтобы быть здоровым зимой.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51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244639"/>
            <a:ext cx="4106683" cy="315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738" y="1244639"/>
            <a:ext cx="3635896" cy="363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4941167"/>
            <a:ext cx="64860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To take exercise (play sport games, </a:t>
            </a: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to walk and cycle, to ski and skate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82192" y="399895"/>
            <a:ext cx="4009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Healthy lifestyle</a:t>
            </a:r>
            <a:endParaRPr lang="ru-RU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403</TotalTime>
  <Words>730</Words>
  <Application>Microsoft Office PowerPoint</Application>
  <PresentationFormat>Экран (4:3)</PresentationFormat>
  <Paragraphs>99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Как написать письмо?</vt:lpstr>
      <vt:lpstr>Личное письмо: задание</vt:lpstr>
      <vt:lpstr>Оформление письма</vt:lpstr>
      <vt:lpstr>Написание адреса и даты </vt:lpstr>
      <vt:lpstr>Варианты обращения</vt:lpstr>
      <vt:lpstr>Начальные фразы письма</vt:lpstr>
      <vt:lpstr>Обычно эта часть состоит из двух абзацев. В первом абзаце следует отвечать на вопросы, которые задал в своем письме ваш англоговорящий друг. Все они заданы на общую тему, которую вам следует выявить. Во втором абзаце вы задаете вопросы собеседнику</vt:lpstr>
      <vt:lpstr>               Основная часть Выявление общей темы</vt:lpstr>
      <vt:lpstr>Презентация PowerPoint</vt:lpstr>
      <vt:lpstr>Healthy lifestyle</vt:lpstr>
      <vt:lpstr>Healthy lifestyle</vt:lpstr>
      <vt:lpstr>Письмо должно быть логичным, структурированным и связным.  Логичность – это последовательные и подробные ответы на все заданные вопросы. Ответы могут быть  в форме повествования, описания или обоснования собственного мнения. Они не должны быть краткими и односложными. </vt:lpstr>
      <vt:lpstr>Вопросы собеседнику</vt:lpstr>
      <vt:lpstr>Завершение письма</vt:lpstr>
      <vt:lpstr>Варианты подписи</vt:lpstr>
      <vt:lpstr>Применив данные правила и советы, вы обязательно напишете отличное письмо!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2018-12-21T14:39:36Z</dcterms:created>
  <dcterms:modified xsi:type="dcterms:W3CDTF">2018-12-21T21:22:41Z</dcterms:modified>
</cp:coreProperties>
</file>