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60" r:id="rId2"/>
    <p:sldId id="459" r:id="rId3"/>
    <p:sldId id="461" r:id="rId4"/>
    <p:sldId id="462" r:id="rId5"/>
    <p:sldId id="463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50D4568-A800-495E-ACBB-A6B4D9365E89}">
          <p14:sldIdLst>
            <p14:sldId id="460"/>
            <p14:sldId id="459"/>
            <p14:sldId id="461"/>
            <p14:sldId id="462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1" autoAdjust="0"/>
    <p:restoredTop sz="80364" autoAdjust="0"/>
  </p:normalViewPr>
  <p:slideViewPr>
    <p:cSldViewPr>
      <p:cViewPr varScale="1">
        <p:scale>
          <a:sx n="69" d="100"/>
          <a:sy n="69" d="100"/>
        </p:scale>
        <p:origin x="109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51C8F-D878-4988-AC5F-80021B855FC3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71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71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53093-0DFF-4221-B2FA-2A7467067B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50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0B6E0-7FAA-4CE0-9620-7E68F54400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1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2"/>
            <a:ext cx="2946400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FE3C7-0336-41A9-8888-B379F9FA0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67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FE3C7-0336-41A9-8888-B379F9FA0B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1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119336" y="84469"/>
            <a:ext cx="2749154" cy="1513474"/>
            <a:chOff x="143554" y="-114709"/>
            <a:chExt cx="3664921" cy="2016658"/>
          </a:xfrm>
        </p:grpSpPr>
        <p:pic>
          <p:nvPicPr>
            <p:cNvPr id="5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3" cstate="print"/>
            <a:srcRect l="25054" b="11670"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Прямоугольник 6"/>
          <p:cNvSpPr/>
          <p:nvPr/>
        </p:nvSpPr>
        <p:spPr>
          <a:xfrm>
            <a:off x="3212134" y="314000"/>
            <a:ext cx="7492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Министерство  образования и науки Самарской области</a:t>
            </a:r>
          </a:p>
        </p:txBody>
      </p:sp>
      <p:sp>
        <p:nvSpPr>
          <p:cNvPr id="8" name="Подзаголовок 10"/>
          <p:cNvSpPr txBox="1">
            <a:spLocks/>
          </p:cNvSpPr>
          <p:nvPr/>
        </p:nvSpPr>
        <p:spPr>
          <a:xfrm>
            <a:off x="1837558" y="1340768"/>
            <a:ext cx="9443018" cy="2135188"/>
          </a:xfrm>
          <a:prstGeom prst="rect">
            <a:avLst/>
          </a:prstGeom>
        </p:spPr>
        <p:txBody>
          <a:bodyPr/>
          <a:lstStyle/>
          <a:p>
            <a:pPr marL="342900" indent="-342900" algn="ctr" latinLnBrk="1">
              <a:spcBef>
                <a:spcPct val="20000"/>
              </a:spcBef>
              <a:defRPr/>
            </a:pPr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4"/>
          <p:cNvSpPr txBox="1">
            <a:spLocks noChangeArrowheads="1"/>
          </p:cNvSpPr>
          <p:nvPr/>
        </p:nvSpPr>
        <p:spPr bwMode="auto">
          <a:xfrm>
            <a:off x="5375920" y="6228514"/>
            <a:ext cx="2016223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6858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342900" indent="-342900" defTabSz="6858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 latinLnBrk="1"/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29.07.2021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1772816"/>
            <a:ext cx="115932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Единовременная денежная выплата </a:t>
            </a:r>
          </a:p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10 000 рублей выпускникам 2021 года, </a:t>
            </a:r>
          </a:p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получившим полное среднее образование</a:t>
            </a:r>
          </a:p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или профессиональное образование</a:t>
            </a:r>
          </a:p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и поступившим в вузы или ПОО</a:t>
            </a:r>
          </a:p>
          <a:p>
            <a:pPr algn="ctr">
              <a:buClr>
                <a:srgbClr val="C00000"/>
              </a:buClr>
              <a:buSzPct val="150000"/>
              <a:defRPr/>
            </a:pP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Самарской области  </a:t>
            </a:r>
          </a:p>
        </p:txBody>
      </p:sp>
    </p:spTree>
    <p:extLst>
      <p:ext uri="{BB962C8B-B14F-4D97-AF65-F5344CB8AC3E}">
        <p14:creationId xmlns:p14="http://schemas.microsoft.com/office/powerpoint/2010/main" val="199281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80" y="188641"/>
            <a:ext cx="10252720" cy="720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Кто в 2021 году имеет право на выплату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88641"/>
            <a:ext cx="576064" cy="62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4D1BFBF1-D548-4D1F-9C3C-589A90F29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908722"/>
            <a:ext cx="10526960" cy="5217442"/>
          </a:xfrm>
        </p:spPr>
      </p:pic>
    </p:spTree>
    <p:extLst>
      <p:ext uri="{BB962C8B-B14F-4D97-AF65-F5344CB8AC3E}">
        <p14:creationId xmlns:p14="http://schemas.microsoft.com/office/powerpoint/2010/main" val="65143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80" y="188641"/>
            <a:ext cx="10252720" cy="720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Что нужно сделать выпускнику, чтобы получить выплату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" y="188641"/>
            <a:ext cx="576064" cy="62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1E68BCF1-6543-49CB-8F3B-CBF67C3F2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Взять</a:t>
            </a:r>
            <a:r>
              <a:rPr lang="ru-RU" dirty="0"/>
              <a:t> в приемной комиссии вуза, колледжа, техникума Самарской области </a:t>
            </a:r>
            <a:r>
              <a:rPr lang="ru-RU" b="1" dirty="0"/>
              <a:t>справку о зачислении </a:t>
            </a:r>
            <a:r>
              <a:rPr lang="ru-RU" dirty="0"/>
              <a:t>с указанием даты и номера приказа.</a:t>
            </a:r>
          </a:p>
          <a:p>
            <a:pPr algn="just"/>
            <a:r>
              <a:rPr lang="ru-RU" b="1" dirty="0"/>
              <a:t>Принести справку о зачислении в образовательную организацию, которую закончил. </a:t>
            </a:r>
            <a:r>
              <a:rPr lang="ru-RU" dirty="0"/>
              <a:t>Там же помогут </a:t>
            </a:r>
            <a:r>
              <a:rPr lang="ru-RU" b="1" dirty="0"/>
              <a:t>заполнить заявление</a:t>
            </a:r>
            <a:r>
              <a:rPr lang="ru-RU" dirty="0"/>
              <a:t> на получение выплаты (с применением электронных ресурсов).</a:t>
            </a:r>
          </a:p>
          <a:p>
            <a:pPr algn="just"/>
            <a:r>
              <a:rPr lang="ru-RU" dirty="0"/>
              <a:t>Для заполнения заявления нужно знать </a:t>
            </a:r>
            <a:r>
              <a:rPr lang="ru-RU" b="1" dirty="0"/>
              <a:t>паспортные данные, СНИЛС и номер счёта в кредитной организации </a:t>
            </a:r>
            <a:r>
              <a:rPr lang="ru-RU" dirty="0"/>
              <a:t>(или номер почтового отделения по месту жительства), куда будет перечисляться выплата.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46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80" y="188641"/>
            <a:ext cx="10252720" cy="7200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Что нужно сделать образовательной организации, </a:t>
            </a:r>
            <a:b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которую в </a:t>
            </a:r>
            <a:r>
              <a:rPr lang="ru-RU" sz="2903" b="1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2021 году закончил </a:t>
            </a: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выпускник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" y="156508"/>
            <a:ext cx="576064" cy="62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1E68BCF1-6543-49CB-8F3B-CBF67C3F2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8" y="1118002"/>
            <a:ext cx="11620872" cy="5712017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5800" b="1" dirty="0"/>
              <a:t>Школам в срок до 02.08.2021 проверить полноту заполнения Личных карточек выпускников в ГИС Самарской области «АСУ РСО». Сформировать Список </a:t>
            </a:r>
            <a:r>
              <a:rPr lang="ru-RU" sz="5800" dirty="0"/>
              <a:t>выпускников, согласно установленной форме. </a:t>
            </a:r>
            <a:r>
              <a:rPr lang="ru-RU" sz="5800" b="1" dirty="0"/>
              <a:t>Колледжам, техникумам и училищам сформировать Список выпускников 2021 года </a:t>
            </a:r>
            <a:r>
              <a:rPr lang="ru-RU" sz="5800" dirty="0"/>
              <a:t>согласно установленной форме.</a:t>
            </a:r>
          </a:p>
          <a:p>
            <a:pPr algn="just"/>
            <a:r>
              <a:rPr lang="ru-RU" sz="5800" b="1" dirty="0"/>
              <a:t>Проинформировать ВСЕХ выпускников 2021 года</a:t>
            </a:r>
            <a:r>
              <a:rPr lang="ru-RU" sz="5800" dirty="0"/>
              <a:t>, которые получили среднее полное общее образование или закончили обучение по программам СПО </a:t>
            </a:r>
            <a:r>
              <a:rPr lang="ru-RU" sz="5800" b="1" dirty="0"/>
              <a:t>об их праве на получение выплаты </a:t>
            </a:r>
            <a:r>
              <a:rPr lang="ru-RU" sz="5800" dirty="0"/>
              <a:t>10000 руб. и о необходимости предоставления справки о зачислении в вуз (колледж, техникум) нашего региона.</a:t>
            </a:r>
          </a:p>
          <a:p>
            <a:pPr algn="just"/>
            <a:r>
              <a:rPr lang="ru-RU" sz="5800" b="1" dirty="0"/>
              <a:t>Оказать содействие выпускнику в заполнении заявления </a:t>
            </a:r>
            <a:r>
              <a:rPr lang="ru-RU" sz="5800" dirty="0"/>
              <a:t>на получение выплаты на Социальном портале </a:t>
            </a:r>
            <a:r>
              <a:rPr lang="en-US" sz="5800" b="1" dirty="0">
                <a:solidFill>
                  <a:srgbClr val="FF0000"/>
                </a:solidFill>
              </a:rPr>
              <a:t>suprema63.ru</a:t>
            </a:r>
            <a:endParaRPr lang="ru-RU" sz="5800" b="1" dirty="0">
              <a:solidFill>
                <a:srgbClr val="FF0000"/>
              </a:solidFill>
            </a:endParaRPr>
          </a:p>
          <a:p>
            <a:pPr algn="just"/>
            <a:r>
              <a:rPr lang="ru-RU" sz="5800" b="1" dirty="0"/>
              <a:t>В срок до 20.08.2021 внести в Список выпускников 2021 года </a:t>
            </a:r>
            <a:r>
              <a:rPr lang="ru-RU" sz="5800" dirty="0"/>
              <a:t>наименование образовательной организации Самарской области, в которую поступил выпускник, её ИНН, дату и номер приказа о зачислении (на основании справки, предоставленной выпускником). Далее – заполнять Список по мере обращения выпускников.</a:t>
            </a:r>
          </a:p>
          <a:p>
            <a:pPr algn="just"/>
            <a:r>
              <a:rPr lang="ru-RU" sz="5800" b="1" dirty="0"/>
              <a:t>Направить в бумажном и электронном виде сформированный Список выпускников 2021 г. с приложением собранных справок в территориальные управления/департаменты образования</a:t>
            </a:r>
            <a:r>
              <a:rPr lang="ru-RU" sz="5800" dirty="0"/>
              <a:t> по состоянию на 20 августа, 1 сентября,                     15 сентября, 1 октября, 1 ноября, 1 декабря.</a:t>
            </a:r>
          </a:p>
        </p:txBody>
      </p:sp>
    </p:spTree>
    <p:extLst>
      <p:ext uri="{BB962C8B-B14F-4D97-AF65-F5344CB8AC3E}">
        <p14:creationId xmlns:p14="http://schemas.microsoft.com/office/powerpoint/2010/main" val="331674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80" y="188641"/>
            <a:ext cx="10252720" cy="7200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Что нужно сделать территориальным управлениям</a:t>
            </a:r>
            <a:b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903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и департаментам образования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206213"/>
            <a:ext cx="576064" cy="62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1E68BCF1-6543-49CB-8F3B-CBF67C3F2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268760"/>
            <a:ext cx="11449271" cy="54726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Провести работу по разъяснению порядка действий руководителям образовательных организаций </a:t>
            </a:r>
            <a:r>
              <a:rPr lang="ru-RU" b="1" dirty="0"/>
              <a:t>всех форм собственности и подчинения </a:t>
            </a:r>
            <a:r>
              <a:rPr lang="ru-RU" dirty="0"/>
              <a:t>на подведомственной территории.</a:t>
            </a:r>
          </a:p>
          <a:p>
            <a:pPr algn="just"/>
            <a:r>
              <a:rPr lang="ru-RU" b="1" dirty="0"/>
              <a:t>Довести  до руководителей форму Списка выпускников 2021 года  </a:t>
            </a:r>
            <a:r>
              <a:rPr lang="ru-RU" dirty="0"/>
              <a:t>и даты, когда образовательные организации должны будут предоставлять Список в территориальные управления (департаменты образования) в бумажном и электронном виде с приложением справок.</a:t>
            </a:r>
          </a:p>
          <a:p>
            <a:pPr algn="just"/>
            <a:r>
              <a:rPr lang="ru-RU" dirty="0"/>
              <a:t>Назначить сотрудника, ответственного за составление обобщенного по территории Списка и за передачу в ЦПО данного списка в установленные даты. </a:t>
            </a:r>
            <a:r>
              <a:rPr lang="ru-RU" b="1" dirty="0"/>
              <a:t>Организовать передачу Списка в электронном виде в ЦПО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9062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8241</TotalTime>
  <Words>407</Words>
  <Application>Microsoft Office PowerPoint</Application>
  <PresentationFormat>Широкоэкранный</PresentationFormat>
  <Paragraphs>24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Кто в 2021 году имеет право на выплату</vt:lpstr>
      <vt:lpstr>Что нужно сделать выпускнику, чтобы получить выплату</vt:lpstr>
      <vt:lpstr>Что нужно сделать образовательной организации,  которую в 2021 году закончил выпускник  </vt:lpstr>
      <vt:lpstr>Что нужно сделать территориальным управлениям  и департаментам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Рамиля Ф. Гиматудинова</dc:creator>
  <cp:lastModifiedBy>Ольга</cp:lastModifiedBy>
  <cp:revision>767</cp:revision>
  <cp:lastPrinted>2021-06-16T11:39:40Z</cp:lastPrinted>
  <dcterms:created xsi:type="dcterms:W3CDTF">2019-11-01T06:54:57Z</dcterms:created>
  <dcterms:modified xsi:type="dcterms:W3CDTF">2021-07-28T02:23:58Z</dcterms:modified>
</cp:coreProperties>
</file>